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6" r:id="rId5"/>
    <p:sldId id="266" r:id="rId6"/>
    <p:sldId id="259" r:id="rId7"/>
    <p:sldId id="267" r:id="rId8"/>
    <p:sldId id="258" r:id="rId9"/>
    <p:sldId id="261" r:id="rId10"/>
    <p:sldId id="263" r:id="rId11"/>
    <p:sldId id="268" r:id="rId12"/>
    <p:sldId id="264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5C966-266F-44BA-A0D7-565E5F87A3D4}" type="datetimeFigureOut">
              <a:rPr lang="fi-FI" smtClean="0"/>
              <a:t>11.11.2022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CC480-7A55-4EE7-A2F2-5DCF80774A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22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9456-9299-41D4-80C3-88B5B4CCCACB}" type="datetimeFigureOut">
              <a:rPr lang="fi-FI" smtClean="0"/>
              <a:t>11.11.2022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79D5-2708-4439-9F77-6ACF8F1714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979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9456-9299-41D4-80C3-88B5B4CCCACB}" type="datetimeFigureOut">
              <a:rPr lang="fi-FI" smtClean="0"/>
              <a:t>11.11.2022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79D5-2708-4439-9F77-6ACF8F1714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765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9456-9299-41D4-80C3-88B5B4CCCACB}" type="datetimeFigureOut">
              <a:rPr lang="fi-FI" smtClean="0"/>
              <a:t>11.11.2022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79D5-2708-4439-9F77-6ACF8F1714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56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9456-9299-41D4-80C3-88B5B4CCCACB}" type="datetimeFigureOut">
              <a:rPr lang="fi-FI" smtClean="0"/>
              <a:t>11.11.2022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79D5-2708-4439-9F77-6ACF8F1714E5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0157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9456-9299-41D4-80C3-88B5B4CCCACB}" type="datetimeFigureOut">
              <a:rPr lang="fi-FI" smtClean="0"/>
              <a:t>11.11.2022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79D5-2708-4439-9F77-6ACF8F1714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3093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9456-9299-41D4-80C3-88B5B4CCCACB}" type="datetimeFigureOut">
              <a:rPr lang="fi-FI" smtClean="0"/>
              <a:t>11.11.2022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79D5-2708-4439-9F77-6ACF8F1714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1763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9456-9299-41D4-80C3-88B5B4CCCACB}" type="datetimeFigureOut">
              <a:rPr lang="fi-FI" smtClean="0"/>
              <a:t>11.11.2022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79D5-2708-4439-9F77-6ACF8F1714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279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9456-9299-41D4-80C3-88B5B4CCCACB}" type="datetimeFigureOut">
              <a:rPr lang="fi-FI" smtClean="0"/>
              <a:t>11.11.2022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79D5-2708-4439-9F77-6ACF8F1714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6207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9456-9299-41D4-80C3-88B5B4CCCACB}" type="datetimeFigureOut">
              <a:rPr lang="fi-FI" smtClean="0"/>
              <a:t>11.11.2022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79D5-2708-4439-9F77-6ACF8F1714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3948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9456-9299-41D4-80C3-88B5B4CCCACB}" type="datetimeFigureOut">
              <a:rPr lang="fi-FI" smtClean="0"/>
              <a:t>11.11.2022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79D5-2708-4439-9F77-6ACF8F1714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135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9456-9299-41D4-80C3-88B5B4CCCACB}" type="datetimeFigureOut">
              <a:rPr lang="fi-FI" smtClean="0"/>
              <a:t>11.11.2022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79D5-2708-4439-9F77-6ACF8F1714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936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9456-9299-41D4-80C3-88B5B4CCCACB}" type="datetimeFigureOut">
              <a:rPr lang="fi-FI" smtClean="0"/>
              <a:t>11.11.2022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79D5-2708-4439-9F77-6ACF8F1714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2715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9456-9299-41D4-80C3-88B5B4CCCACB}" type="datetimeFigureOut">
              <a:rPr lang="fi-FI" smtClean="0"/>
              <a:t>11.11.2022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79D5-2708-4439-9F77-6ACF8F1714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196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9456-9299-41D4-80C3-88B5B4CCCACB}" type="datetimeFigureOut">
              <a:rPr lang="fi-FI" smtClean="0"/>
              <a:t>11.11.2022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79D5-2708-4439-9F77-6ACF8F1714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523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9456-9299-41D4-80C3-88B5B4CCCACB}" type="datetimeFigureOut">
              <a:rPr lang="fi-FI" smtClean="0"/>
              <a:t>11.11.2022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79D5-2708-4439-9F77-6ACF8F1714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2760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9456-9299-41D4-80C3-88B5B4CCCACB}" type="datetimeFigureOut">
              <a:rPr lang="fi-FI" smtClean="0"/>
              <a:t>11.11.2022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79D5-2708-4439-9F77-6ACF8F1714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2596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9456-9299-41D4-80C3-88B5B4CCCACB}" type="datetimeFigureOut">
              <a:rPr lang="fi-FI" smtClean="0"/>
              <a:t>11.11.2022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79D5-2708-4439-9F77-6ACF8F1714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418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BA59456-9299-41D4-80C3-88B5B4CCCACB}" type="datetimeFigureOut">
              <a:rPr lang="fi-FI" smtClean="0"/>
              <a:t>11.11.2022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C7179D5-2708-4439-9F77-6ACF8F1714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154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V39sXGYZKw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omamedia.ru/news/pervyy_v_mire_klip_na_kildinskom_dialekte_saamskogo_yazyka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lsinki.fi/en/projects/environment-and-modernization-literatures-russian-arctic" TargetMode="External"/><Relationship Id="rId3" Type="http://schemas.openxmlformats.org/officeDocument/2006/relationships/hyperlink" Target="http://kolanord.ru/html_public/col_avtory/VoronovaOV/VoronovaOV_Hochu-ost-na-zemle_1995/index.html" TargetMode="External"/><Relationship Id="rId7" Type="http://schemas.openxmlformats.org/officeDocument/2006/relationships/hyperlink" Target="https://multilingualmonth.files.wordpress.com/2018/10/writing_hand_reaches_further_verkko.pdf" TargetMode="External"/><Relationship Id="rId2" Type="http://schemas.openxmlformats.org/officeDocument/2006/relationships/hyperlink" Target="https://septentrio.uit.no/index.php/samskrift/article/view/2546/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aamelaisensyklopedia.fi/wiki/Etusivu?setlang=en" TargetMode="External"/><Relationship Id="rId5" Type="http://schemas.openxmlformats.org/officeDocument/2006/relationships/hyperlink" Target="https://goarctic.ru/society/otsutstvie-metodiki-prepodavaniya-saamskogo-yazyka-ugrozhaet-ego-utratoy/" TargetMode="External"/><Relationship Id="rId4" Type="http://schemas.openxmlformats.org/officeDocument/2006/relationships/hyperlink" Target="http://kolanord.ru/html_public/col_avtory/BazhanovAA/BazhanovAA_Stihi-i-poemy-o-saam-krae_2009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Kuva 22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09527851-1991-42CA-8D29-4B2E297433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4" b="114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6892990-CBA1-44FE-A616-2A9C77EF8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631620"/>
            <a:ext cx="9440034" cy="182880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effectLst/>
              </a:rPr>
              <a:t>Саамская литература в СССР и России</a:t>
            </a:r>
            <a:endParaRPr lang="fi-FI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C7DC67A-7066-405C-93DA-476FEC61E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5538899"/>
            <a:ext cx="9440034" cy="1049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800" dirty="0">
                <a:effectLst/>
              </a:rPr>
              <a:t>Киотский университет 11</a:t>
            </a:r>
            <a:r>
              <a:rPr lang="fi-FI" sz="1800" dirty="0">
                <a:effectLst/>
              </a:rPr>
              <a:t>.11.</a:t>
            </a:r>
            <a:r>
              <a:rPr lang="ru-RU" sz="1800" dirty="0">
                <a:effectLst/>
              </a:rPr>
              <a:t>2022</a:t>
            </a:r>
            <a:endParaRPr lang="se-FI" sz="18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ru-RU" sz="1800" dirty="0">
                <a:effectLst/>
              </a:rPr>
              <a:t>Тинтти </a:t>
            </a:r>
            <a:r>
              <a:rPr lang="ru-RU" sz="1800" dirty="0" err="1">
                <a:effectLst/>
              </a:rPr>
              <a:t>Клапури</a:t>
            </a:r>
            <a:r>
              <a:rPr lang="ru-RU" sz="1800" dirty="0">
                <a:effectLst/>
              </a:rPr>
              <a:t>, Хельсинкский университет</a:t>
            </a:r>
            <a:endParaRPr lang="se-FI" sz="1800" dirty="0">
              <a:effectLst/>
            </a:endParaRPr>
          </a:p>
          <a:p>
            <a:pPr>
              <a:lnSpc>
                <a:spcPct val="90000"/>
              </a:lnSpc>
            </a:pP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014848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isällön paikkamerkki 8" descr="Kuva, joka sisältää kohteen ulko, vesi, luonto, ranta&#10;&#10;Kuvaus luotu automaattisesti">
            <a:extLst>
              <a:ext uri="{FF2B5EF4-FFF2-40B4-BE49-F238E27FC236}">
                <a16:creationId xmlns:a16="http://schemas.microsoft.com/office/drawing/2014/main" id="{70668791-FA6B-4D50-A7B4-9B72D0D3233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" b="2244"/>
          <a:stretch/>
        </p:blipFill>
        <p:spPr>
          <a:xfrm>
            <a:off x="776014" y="0"/>
            <a:ext cx="10639971" cy="3810917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1B76A527-5895-46FD-A20E-2786B6BE3D9A}"/>
              </a:ext>
            </a:extLst>
          </p:cNvPr>
          <p:cNvSpPr txBox="1"/>
          <p:nvPr/>
        </p:nvSpPr>
        <p:spPr>
          <a:xfrm>
            <a:off x="671207" y="4320279"/>
            <a:ext cx="1063997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0543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uLnTx/>
                <a:uFillTx/>
                <a:ea typeface="+mn-ea"/>
                <a:cs typeface="+mn-cs"/>
              </a:rPr>
              <a:t>Контакты со скандинавскими саамскими авторами и объединениями (объединение «</a:t>
            </a:r>
            <a:r>
              <a:rPr kumimoji="0" lang="ru-RU" sz="20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uLnTx/>
                <a:uFillTx/>
                <a:ea typeface="+mn-ea"/>
                <a:cs typeface="+mn-cs"/>
              </a:rPr>
              <a:t>Кяййн</a:t>
            </a:r>
            <a:r>
              <a:rPr kumimoji="0" lang="ru-RU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uLnTx/>
                <a:uFillTx/>
                <a:ea typeface="+mn-ea"/>
                <a:cs typeface="+mn-cs"/>
              </a:rPr>
              <a:t>»/»Путь» в 1986 году)</a:t>
            </a:r>
          </a:p>
          <a:p>
            <a:pPr marL="342900" marR="0" lvl="0" indent="-30543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uLnTx/>
                <a:uFillTx/>
                <a:ea typeface="+mn-ea"/>
                <a:cs typeface="+mn-cs"/>
              </a:rPr>
              <a:t>Писатели, активисты </a:t>
            </a:r>
            <a:r>
              <a:rPr lang="fi-FI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</a:rPr>
              <a:t>(</a:t>
            </a:r>
            <a:r>
              <a:rPr kumimoji="0" lang="ru-RU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uLnTx/>
                <a:uFillTx/>
                <a:ea typeface="+mn-ea"/>
                <a:cs typeface="+mn-cs"/>
              </a:rPr>
              <a:t>Надя Фенина, Эльвира Галкина</a:t>
            </a:r>
            <a:r>
              <a:rPr kumimoji="0" lang="fi-FI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uLnTx/>
                <a:uFillTx/>
                <a:ea typeface="+mn-ea"/>
                <a:cs typeface="+mn-cs"/>
              </a:rPr>
              <a:t>) </a:t>
            </a:r>
            <a:r>
              <a:rPr kumimoji="0" lang="ru-RU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66C8E3"/>
                </a:solidFill>
                <a:effectLst/>
                <a:uLnTx/>
                <a:uFillTx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Эльвира Галкина выступает (</a:t>
            </a:r>
            <a:r>
              <a:rPr kumimoji="0" lang="ru-RU" sz="20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66C8E3"/>
                </a:solidFill>
                <a:effectLst/>
                <a:uLnTx/>
                <a:uFillTx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Sámi</a:t>
            </a:r>
            <a:r>
              <a:rPr kumimoji="0" lang="ru-RU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66C8E3"/>
                </a:solidFill>
                <a:effectLst/>
                <a:uLnTx/>
                <a:uFillTx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Grand </a:t>
            </a:r>
            <a:r>
              <a:rPr kumimoji="0" lang="ru-RU" sz="20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66C8E3"/>
                </a:solidFill>
                <a:effectLst/>
                <a:uLnTx/>
                <a:uFillTx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Prix</a:t>
            </a:r>
            <a:r>
              <a:rPr kumimoji="0" lang="ru-RU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26435D">
                    <a:lumMod val="40000"/>
                    <a:lumOff val="60000"/>
                  </a:srgbClr>
                </a:solidFill>
                <a:effectLst/>
                <a:uLnTx/>
                <a:uFillTx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fi-FI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26435D">
                    <a:lumMod val="40000"/>
                    <a:lumOff val="60000"/>
                  </a:srgbClr>
                </a:solidFill>
              </a:rPr>
              <a:t>,</a:t>
            </a:r>
            <a:r>
              <a:rPr kumimoji="0" lang="ru-RU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26435D">
                    <a:lumMod val="40000"/>
                    <a:lumOff val="6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26435D">
                    <a:lumMod val="40000"/>
                    <a:lumOff val="60000"/>
                  </a:srgbClr>
                </a:solidFill>
                <a:effectLst/>
                <a:uLnTx/>
                <a:uFillTx/>
                <a:ea typeface="+mn-ea"/>
                <a:cs typeface="+mn-cs"/>
                <a:hlinkClick r:id="rId4"/>
              </a:rPr>
              <a:t>В Карелии сняли клип на кильдинском диалекте</a:t>
            </a:r>
            <a:endParaRPr kumimoji="0" lang="fi-FI" sz="20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bg1"/>
              </a:solidFill>
              <a:uLnTx/>
              <a:uFillTx/>
              <a:ea typeface="+mn-ea"/>
              <a:cs typeface="+mn-cs"/>
            </a:endParaRPr>
          </a:p>
          <a:p>
            <a:pPr marL="342900" marR="0" lvl="0" indent="-30543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uLnTx/>
                <a:uFillTx/>
                <a:ea typeface="+mn-ea"/>
                <a:cs typeface="+mn-cs"/>
              </a:rPr>
              <a:t>Центральное положение детской литературы</a:t>
            </a:r>
          </a:p>
          <a:p>
            <a:pPr marL="342900" marR="0" lvl="0" indent="-30543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uLnTx/>
                <a:uFillTx/>
                <a:ea typeface="+mn-ea"/>
                <a:cs typeface="+mn-cs"/>
              </a:rPr>
              <a:t>Литература на русском / на саамском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05F5E45-EAC2-4D55-B86A-2C42B5F29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520" y="183230"/>
            <a:ext cx="8788400" cy="5228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</a:rPr>
              <a:t>Положение саамской литературы в России сегодня</a:t>
            </a:r>
            <a:endParaRPr lang="en-US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9979D30A-C4B6-42D4-9F32-744B2ADB1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18476" y="3828151"/>
            <a:ext cx="5402317" cy="52289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18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</a:rPr>
              <a:t>Териберка</a:t>
            </a:r>
            <a:r>
              <a:rPr lang="en-US" sz="18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</a:rPr>
              <a:t> в 2018 </a:t>
            </a:r>
            <a:r>
              <a:rPr lang="en-US" sz="18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</a:rPr>
              <a:t>году</a:t>
            </a:r>
            <a:r>
              <a:rPr lang="en-US" sz="18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</a:rPr>
              <a:t>. </a:t>
            </a:r>
            <a:r>
              <a:rPr lang="en-US" sz="18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</a:rPr>
              <a:t>Фото</a:t>
            </a:r>
            <a:r>
              <a:rPr lang="en-US" sz="18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</a:rPr>
              <a:t>: </a:t>
            </a:r>
            <a:r>
              <a:rPr lang="en-US" sz="18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</a:rPr>
              <a:t>Мика</a:t>
            </a:r>
            <a:r>
              <a:rPr lang="en-US" sz="18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</a:rPr>
              <a:t> </a:t>
            </a:r>
            <a:r>
              <a:rPr lang="en-US" sz="18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</a:rPr>
              <a:t>Перки</a:t>
            </a:r>
            <a:r>
              <a:rPr lang="ru-RU" sz="18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</a:rPr>
              <a:t>ё</a:t>
            </a:r>
            <a:r>
              <a:rPr lang="en-US" sz="18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</a:rPr>
              <a:t>мяки</a:t>
            </a:r>
            <a:r>
              <a:rPr lang="en-US" sz="18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079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B1759576-FA07-499B-A8F9-5074DB05A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35" y="91440"/>
            <a:ext cx="2967325" cy="1122849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Литература</a:t>
            </a:r>
            <a:endParaRPr lang="fi-FI" sz="3200" dirty="0">
              <a:solidFill>
                <a:schemeClr val="tx1"/>
              </a:solidFill>
            </a:endParaRP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9975710B-80D9-4E5D-9370-63E290E12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68" y="744304"/>
            <a:ext cx="11554612" cy="5801360"/>
          </a:xfrm>
        </p:spPr>
        <p:txBody>
          <a:bodyPr>
            <a:noAutofit/>
          </a:bodyPr>
          <a:lstStyle/>
          <a:p>
            <a:pPr marL="37465" indent="0">
              <a:buClr>
                <a:schemeClr val="tx1"/>
              </a:buClr>
              <a:buNone/>
            </a:pPr>
            <a:endParaRPr lang="ru-RU" sz="1600" dirty="0">
              <a:solidFill>
                <a:schemeClr val="tx1"/>
              </a:solidFill>
            </a:endParaRPr>
          </a:p>
          <a:p>
            <a:pPr indent="-305435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fi-FI" sz="1600" dirty="0" err="1">
                <a:solidFill>
                  <a:schemeClr val="tx1"/>
                </a:solidFill>
              </a:rPr>
              <a:t>Allemann</a:t>
            </a:r>
            <a:r>
              <a:rPr lang="fi-FI" sz="1600" dirty="0">
                <a:solidFill>
                  <a:schemeClr val="tx1"/>
                </a:solidFill>
              </a:rPr>
              <a:t>, L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  <a:r>
              <a:rPr lang="fi-FI" sz="1600" dirty="0">
                <a:solidFill>
                  <a:schemeClr val="tx1"/>
                </a:solidFill>
              </a:rPr>
              <a:t> 2013. </a:t>
            </a:r>
            <a:r>
              <a:rPr lang="fi-FI" sz="1600" i="1" dirty="0">
                <a:solidFill>
                  <a:schemeClr val="tx1"/>
                </a:solidFill>
                <a:hlinkClick r:id="rId2"/>
              </a:rPr>
              <a:t>The Sami of </a:t>
            </a:r>
            <a:r>
              <a:rPr lang="fi-FI" sz="1600" i="1" dirty="0" err="1">
                <a:solidFill>
                  <a:schemeClr val="tx1"/>
                </a:solidFill>
                <a:hlinkClick r:id="rId2"/>
              </a:rPr>
              <a:t>the</a:t>
            </a:r>
            <a:r>
              <a:rPr lang="fi-FI" sz="1600" i="1" dirty="0">
                <a:solidFill>
                  <a:schemeClr val="tx1"/>
                </a:solidFill>
                <a:hlinkClick r:id="rId2"/>
              </a:rPr>
              <a:t> Kola Peninsula. </a:t>
            </a:r>
            <a:r>
              <a:rPr lang="fi-FI" sz="1600" i="1" dirty="0" err="1">
                <a:solidFill>
                  <a:schemeClr val="tx1"/>
                </a:solidFill>
                <a:hlinkClick r:id="rId2"/>
              </a:rPr>
              <a:t>About</a:t>
            </a:r>
            <a:r>
              <a:rPr lang="fi-FI" sz="1600" i="1" dirty="0">
                <a:solidFill>
                  <a:schemeClr val="tx1"/>
                </a:solidFill>
                <a:hlinkClick r:id="rId2"/>
              </a:rPr>
              <a:t> </a:t>
            </a:r>
            <a:r>
              <a:rPr lang="fi-FI" sz="1600" i="1" dirty="0" err="1">
                <a:solidFill>
                  <a:schemeClr val="tx1"/>
                </a:solidFill>
                <a:hlinkClick r:id="rId2"/>
              </a:rPr>
              <a:t>the</a:t>
            </a:r>
            <a:r>
              <a:rPr lang="fi-FI" sz="1600" i="1" dirty="0">
                <a:solidFill>
                  <a:schemeClr val="tx1"/>
                </a:solidFill>
                <a:hlinkClick r:id="rId2"/>
              </a:rPr>
              <a:t> Life of an </a:t>
            </a:r>
            <a:r>
              <a:rPr lang="fi-FI" sz="1600" i="1" dirty="0" err="1">
                <a:solidFill>
                  <a:schemeClr val="tx1"/>
                </a:solidFill>
                <a:hlinkClick r:id="rId2"/>
              </a:rPr>
              <a:t>Ethnic</a:t>
            </a:r>
            <a:r>
              <a:rPr lang="fi-FI" sz="1600" i="1" dirty="0">
                <a:solidFill>
                  <a:schemeClr val="tx1"/>
                </a:solidFill>
                <a:hlinkClick r:id="rId2"/>
              </a:rPr>
              <a:t> </a:t>
            </a:r>
            <a:r>
              <a:rPr lang="fi-FI" sz="1600" i="1" dirty="0" err="1">
                <a:solidFill>
                  <a:schemeClr val="tx1"/>
                </a:solidFill>
                <a:hlinkClick r:id="rId2"/>
              </a:rPr>
              <a:t>Minority</a:t>
            </a:r>
            <a:r>
              <a:rPr lang="fi-FI" sz="1600" i="1" dirty="0">
                <a:solidFill>
                  <a:schemeClr val="tx1"/>
                </a:solidFill>
                <a:hlinkClick r:id="rId2"/>
              </a:rPr>
              <a:t> in </a:t>
            </a:r>
            <a:r>
              <a:rPr lang="fi-FI" sz="1600" i="1" dirty="0" err="1">
                <a:solidFill>
                  <a:schemeClr val="tx1"/>
                </a:solidFill>
                <a:hlinkClick r:id="rId2"/>
              </a:rPr>
              <a:t>the</a:t>
            </a:r>
            <a:r>
              <a:rPr lang="fi-FI" sz="1600" i="1" dirty="0">
                <a:solidFill>
                  <a:schemeClr val="tx1"/>
                </a:solidFill>
                <a:hlinkClick r:id="rId2"/>
              </a:rPr>
              <a:t> </a:t>
            </a:r>
            <a:r>
              <a:rPr lang="fi-FI" sz="1600" i="1" dirty="0" err="1">
                <a:solidFill>
                  <a:schemeClr val="tx1"/>
                </a:solidFill>
                <a:hlinkClick r:id="rId2"/>
              </a:rPr>
              <a:t>Soviet</a:t>
            </a:r>
            <a:r>
              <a:rPr lang="fi-FI" sz="1600" i="1" dirty="0">
                <a:solidFill>
                  <a:schemeClr val="tx1"/>
                </a:solidFill>
                <a:hlinkClick r:id="rId2"/>
              </a:rPr>
              <a:t> Union</a:t>
            </a:r>
            <a:r>
              <a:rPr lang="ru-RU" sz="1600" i="1" dirty="0">
                <a:solidFill>
                  <a:schemeClr val="tx1"/>
                </a:solidFill>
              </a:rPr>
              <a:t>.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err="1">
                <a:solidFill>
                  <a:schemeClr val="tx1"/>
                </a:solidFill>
              </a:rPr>
              <a:t>Tromso</a:t>
            </a:r>
            <a:r>
              <a:rPr lang="fi-FI" sz="1600" dirty="0">
                <a:solidFill>
                  <a:schemeClr val="tx1"/>
                </a:solidFill>
              </a:rPr>
              <a:t>.</a:t>
            </a:r>
          </a:p>
          <a:p>
            <a:pPr indent="-305435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tx1"/>
                </a:solidFill>
              </a:rPr>
              <a:t>Бакула, В.Б. </a:t>
            </a:r>
            <a:r>
              <a:rPr lang="fi-FI" sz="1600" dirty="0">
                <a:solidFill>
                  <a:schemeClr val="tx1"/>
                </a:solidFill>
              </a:rPr>
              <a:t>2019. </a:t>
            </a:r>
            <a:r>
              <a:rPr lang="ru-RU" sz="1600" dirty="0">
                <a:solidFill>
                  <a:schemeClr val="tx1"/>
                </a:solidFill>
              </a:rPr>
              <a:t>Литература российских саамов. Д.С. Балакина и Н.П. Большакова</a:t>
            </a:r>
            <a:r>
              <a:rPr lang="se-FI" sz="1600" dirty="0">
                <a:solidFill>
                  <a:schemeClr val="tx1"/>
                </a:solidFill>
              </a:rPr>
              <a:t> (</a:t>
            </a:r>
            <a:r>
              <a:rPr lang="ru-RU" sz="1600" dirty="0">
                <a:solidFill>
                  <a:schemeClr val="tx1"/>
                </a:solidFill>
              </a:rPr>
              <a:t>ред.), </a:t>
            </a:r>
            <a:r>
              <a:rPr lang="ru-RU" sz="1600" i="1" dirty="0">
                <a:solidFill>
                  <a:schemeClr val="tx1"/>
                </a:solidFill>
              </a:rPr>
              <a:t>Альманах саамской литературы</a:t>
            </a:r>
            <a:r>
              <a:rPr lang="ru-RU" sz="1600" dirty="0">
                <a:solidFill>
                  <a:schemeClr val="tx1"/>
                </a:solidFill>
              </a:rPr>
              <a:t>. Мурманск</a:t>
            </a:r>
            <a:r>
              <a:rPr lang="fi-FI" sz="1600" dirty="0">
                <a:solidFill>
                  <a:schemeClr val="tx1"/>
                </a:solidFill>
              </a:rPr>
              <a:t>, 14–24.</a:t>
            </a:r>
          </a:p>
          <a:p>
            <a:pPr indent="-305435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tx1"/>
                </a:solidFill>
              </a:rPr>
              <a:t>Бакула, В.Б. </a:t>
            </a:r>
            <a:r>
              <a:rPr lang="fi-FI" sz="1600" dirty="0">
                <a:solidFill>
                  <a:schemeClr val="tx1"/>
                </a:solidFill>
              </a:rPr>
              <a:t>2020. </a:t>
            </a:r>
            <a:r>
              <a:rPr lang="ru-RU" sz="1600" i="1" dirty="0" err="1">
                <a:solidFill>
                  <a:schemeClr val="tx1"/>
                </a:solidFill>
              </a:rPr>
              <a:t>Мифо</a:t>
            </a:r>
            <a:r>
              <a:rPr lang="ru-RU" sz="1600" i="1" dirty="0">
                <a:solidFill>
                  <a:schemeClr val="tx1"/>
                </a:solidFill>
              </a:rPr>
              <a:t>-фольклорные истоки литературы российских саамов</a:t>
            </a:r>
            <a:r>
              <a:rPr lang="ru-RU" sz="1600" dirty="0">
                <a:solidFill>
                  <a:schemeClr val="tx1"/>
                </a:solidFill>
              </a:rPr>
              <a:t>. Мурманск</a:t>
            </a:r>
            <a:r>
              <a:rPr lang="fi-FI" sz="1600" dirty="0">
                <a:solidFill>
                  <a:schemeClr val="tx1"/>
                </a:solidFill>
              </a:rPr>
              <a:t>.</a:t>
            </a:r>
          </a:p>
          <a:p>
            <a:pPr indent="-305435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tx1"/>
                </a:solidFill>
              </a:rPr>
              <a:t>Большакова, Н.П. и </a:t>
            </a:r>
            <a:r>
              <a:rPr lang="ru-RU" sz="1600" dirty="0" err="1">
                <a:solidFill>
                  <a:schemeClr val="tx1"/>
                </a:solidFill>
              </a:rPr>
              <a:t>В.Б.Бакула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(ред.) </a:t>
            </a:r>
            <a:r>
              <a:rPr lang="fi-FI" sz="1600" dirty="0">
                <a:solidFill>
                  <a:schemeClr val="tx1"/>
                </a:solidFill>
              </a:rPr>
              <a:t>2012. </a:t>
            </a:r>
            <a:r>
              <a:rPr lang="ru-RU" sz="1600" i="1" dirty="0">
                <a:solidFill>
                  <a:schemeClr val="tx1"/>
                </a:solidFill>
              </a:rPr>
              <a:t>Антология саамской литературы. </a:t>
            </a:r>
            <a:r>
              <a:rPr lang="ru-RU" sz="1600" dirty="0">
                <a:solidFill>
                  <a:schemeClr val="tx1"/>
                </a:solidFill>
              </a:rPr>
              <a:t>Мурманск</a:t>
            </a:r>
            <a:r>
              <a:rPr lang="fi-FI" sz="1600" dirty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  <a:p>
            <a:pPr indent="-305435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tx1"/>
                </a:solidFill>
              </a:rPr>
              <a:t>Воронова, О.В. 1995. </a:t>
            </a:r>
            <a:r>
              <a:rPr lang="ru-RU" sz="1600" i="1" dirty="0">
                <a:solidFill>
                  <a:schemeClr val="tx1"/>
                </a:solidFill>
                <a:hlinkClick r:id="rId3"/>
              </a:rPr>
              <a:t>Хочу остаться на земле</a:t>
            </a:r>
            <a:r>
              <a:rPr lang="ru-RU" sz="1600" dirty="0">
                <a:solidFill>
                  <a:schemeClr val="tx1"/>
                </a:solidFill>
              </a:rPr>
              <a:t>. Мурманск.</a:t>
            </a:r>
            <a:endParaRPr lang="fi-FI" sz="1600" dirty="0">
              <a:solidFill>
                <a:schemeClr val="tx1"/>
              </a:solidFill>
            </a:endParaRPr>
          </a:p>
          <a:p>
            <a:pPr indent="-305435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sz="1600" dirty="0" err="1">
                <a:solidFill>
                  <a:schemeClr val="tx1"/>
                </a:solidFill>
              </a:rPr>
              <a:t>Домокос</a:t>
            </a:r>
            <a:r>
              <a:rPr lang="fi-FI" sz="1600" dirty="0">
                <a:solidFill>
                  <a:schemeClr val="tx1"/>
                </a:solidFill>
              </a:rPr>
              <a:t>, </a:t>
            </a:r>
            <a:r>
              <a:rPr lang="ru-RU" sz="1600" dirty="0">
                <a:solidFill>
                  <a:schemeClr val="tx1"/>
                </a:solidFill>
              </a:rPr>
              <a:t>Й.</a:t>
            </a:r>
            <a:r>
              <a:rPr lang="fi-FI" sz="1600" dirty="0">
                <a:solidFill>
                  <a:schemeClr val="tx1"/>
                </a:solidFill>
              </a:rPr>
              <a:t> 2009. </a:t>
            </a:r>
            <a:r>
              <a:rPr lang="ru-RU" sz="1600" dirty="0">
                <a:solidFill>
                  <a:schemeClr val="tx1"/>
                </a:solidFill>
              </a:rPr>
              <a:t>Прошлое – это не чужая страна. «</a:t>
            </a:r>
            <a:r>
              <a:rPr lang="ru-RU" sz="1600" dirty="0" err="1">
                <a:solidFill>
                  <a:schemeClr val="tx1"/>
                </a:solidFill>
              </a:rPr>
              <a:t>Пограничность</a:t>
            </a:r>
            <a:r>
              <a:rPr lang="ru-RU" sz="1600" dirty="0">
                <a:solidFill>
                  <a:schemeClr val="tx1"/>
                </a:solidFill>
              </a:rPr>
              <a:t>» (</a:t>
            </a:r>
            <a:r>
              <a:rPr lang="ru-RU" sz="1600" dirty="0" err="1">
                <a:solidFill>
                  <a:schemeClr val="tx1"/>
                </a:solidFill>
              </a:rPr>
              <a:t>лиминальность</a:t>
            </a:r>
            <a:r>
              <a:rPr lang="ru-RU" sz="1600" dirty="0">
                <a:solidFill>
                  <a:schemeClr val="tx1"/>
                </a:solidFill>
              </a:rPr>
              <a:t>) как принцип поэзии Аскольда Бажанова. А.А. Бажанов, </a:t>
            </a:r>
            <a:r>
              <a:rPr lang="ru-RU" sz="1600" i="1" dirty="0">
                <a:solidFill>
                  <a:schemeClr val="tx1"/>
                </a:solidFill>
                <a:hlinkClick r:id="rId4"/>
              </a:rPr>
              <a:t>Стихи и поэмы о саамском крае. </a:t>
            </a:r>
            <a:r>
              <a:rPr lang="ru-RU" sz="1600" dirty="0">
                <a:solidFill>
                  <a:schemeClr val="tx1"/>
                </a:solidFill>
              </a:rPr>
              <a:t>Берлин</a:t>
            </a:r>
            <a:r>
              <a:rPr lang="se-FI" sz="1600" dirty="0">
                <a:solidFill>
                  <a:schemeClr val="tx1"/>
                </a:solidFill>
              </a:rPr>
              <a:t>, </a:t>
            </a:r>
            <a:r>
              <a:rPr lang="fi-FI" sz="1600" dirty="0">
                <a:solidFill>
                  <a:schemeClr val="tx1"/>
                </a:solidFill>
              </a:rPr>
              <a:t>171–184.</a:t>
            </a:r>
          </a:p>
          <a:p>
            <a:pPr indent="-305435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tx1"/>
                </a:solidFill>
              </a:rPr>
              <a:t>Коляда</a:t>
            </a:r>
            <a:r>
              <a:rPr lang="fi-FI" sz="1600" dirty="0">
                <a:solidFill>
                  <a:schemeClr val="tx1"/>
                </a:solidFill>
              </a:rPr>
              <a:t>, </a:t>
            </a:r>
            <a:r>
              <a:rPr lang="ru-RU" sz="1600" dirty="0">
                <a:solidFill>
                  <a:schemeClr val="tx1"/>
                </a:solidFill>
              </a:rPr>
              <a:t>А.</a:t>
            </a:r>
            <a:r>
              <a:rPr lang="fi-FI" sz="1600" dirty="0">
                <a:solidFill>
                  <a:schemeClr val="tx1"/>
                </a:solidFill>
              </a:rPr>
              <a:t> 2021. </a:t>
            </a:r>
            <a:r>
              <a:rPr lang="ru-RU" sz="1600" dirty="0">
                <a:solidFill>
                  <a:schemeClr val="tx1"/>
                </a:solidFill>
              </a:rPr>
              <a:t>Отсутствие методики преподавания саамского языка угрожает его утратой. </a:t>
            </a:r>
            <a:r>
              <a:rPr lang="fi-FI" sz="1600" dirty="0">
                <a:solidFill>
                  <a:schemeClr val="tx1"/>
                </a:solidFill>
                <a:hlinkClick r:id="rId5"/>
              </a:rPr>
              <a:t>GoArctic.ru 26.9.2021</a:t>
            </a:r>
            <a:r>
              <a:rPr lang="fi-FI" sz="1600" dirty="0">
                <a:solidFill>
                  <a:schemeClr val="tx1"/>
                </a:solidFill>
              </a:rPr>
              <a:t>.</a:t>
            </a:r>
          </a:p>
          <a:p>
            <a:pPr indent="-305435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fi-FI" sz="1600" dirty="0" err="1">
                <a:solidFill>
                  <a:schemeClr val="tx1"/>
                </a:solidFill>
              </a:rPr>
              <a:t>Porsanger</a:t>
            </a:r>
            <a:r>
              <a:rPr lang="fi-FI" sz="1600" dirty="0">
                <a:solidFill>
                  <a:schemeClr val="tx1"/>
                </a:solidFill>
              </a:rPr>
              <a:t>, </a:t>
            </a:r>
            <a:r>
              <a:rPr lang="se-FI" sz="1600" dirty="0">
                <a:solidFill>
                  <a:schemeClr val="tx1"/>
                </a:solidFill>
              </a:rPr>
              <a:t>J.</a:t>
            </a:r>
            <a:r>
              <a:rPr lang="fi-FI" sz="1600" dirty="0">
                <a:solidFill>
                  <a:schemeClr val="tx1"/>
                </a:solidFill>
              </a:rPr>
              <a:t> 2015. State of Eastern </a:t>
            </a:r>
            <a:r>
              <a:rPr lang="fi-FI" sz="1600" dirty="0" err="1">
                <a:solidFill>
                  <a:schemeClr val="tx1"/>
                </a:solidFill>
              </a:rPr>
              <a:t>Saami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err="1">
                <a:solidFill>
                  <a:schemeClr val="tx1"/>
                </a:solidFill>
              </a:rPr>
              <a:t>Languages</a:t>
            </a:r>
            <a:r>
              <a:rPr lang="fi-FI" sz="1600" dirty="0">
                <a:solidFill>
                  <a:schemeClr val="tx1"/>
                </a:solidFill>
              </a:rPr>
              <a:t>. </a:t>
            </a:r>
            <a:r>
              <a:rPr lang="fi-FI" sz="1600" i="1" dirty="0" err="1">
                <a:solidFill>
                  <a:schemeClr val="tx1"/>
                </a:solidFill>
                <a:hlinkClick r:id="rId6"/>
              </a:rPr>
              <a:t>Encyclopaedia</a:t>
            </a:r>
            <a:r>
              <a:rPr lang="fi-FI" sz="1600" i="1" dirty="0">
                <a:solidFill>
                  <a:schemeClr val="tx1"/>
                </a:solidFill>
                <a:hlinkClick r:id="rId6"/>
              </a:rPr>
              <a:t> of </a:t>
            </a:r>
            <a:r>
              <a:rPr lang="fi-FI" sz="1600" i="1" dirty="0" err="1">
                <a:solidFill>
                  <a:schemeClr val="tx1"/>
                </a:solidFill>
                <a:hlinkClick r:id="rId6"/>
              </a:rPr>
              <a:t>Saami</a:t>
            </a:r>
            <a:r>
              <a:rPr lang="fi-FI" sz="1600" i="1" dirty="0">
                <a:solidFill>
                  <a:schemeClr val="tx1"/>
                </a:solidFill>
                <a:hlinkClick r:id="rId6"/>
              </a:rPr>
              <a:t> Culture</a:t>
            </a:r>
            <a:r>
              <a:rPr lang="fi-FI" sz="1600" i="1" dirty="0">
                <a:solidFill>
                  <a:schemeClr val="tx1"/>
                </a:solidFill>
              </a:rPr>
              <a:t>. </a:t>
            </a:r>
            <a:r>
              <a:rPr lang="fi-FI" sz="1600" dirty="0" err="1">
                <a:solidFill>
                  <a:schemeClr val="tx1"/>
                </a:solidFill>
              </a:rPr>
              <a:t>Helsin</a:t>
            </a:r>
            <a:r>
              <a:rPr lang="se-FI" sz="1600" dirty="0">
                <a:solidFill>
                  <a:schemeClr val="tx1"/>
                </a:solidFill>
              </a:rPr>
              <a:t>ki</a:t>
            </a:r>
            <a:r>
              <a:rPr lang="fi-FI" sz="1600" dirty="0">
                <a:solidFill>
                  <a:schemeClr val="tx1"/>
                </a:solidFill>
              </a:rPr>
              <a:t>.</a:t>
            </a:r>
          </a:p>
          <a:p>
            <a:pPr indent="-305435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fi-FI" sz="1600" dirty="0" err="1">
                <a:solidFill>
                  <a:schemeClr val="tx1"/>
                </a:solidFill>
              </a:rPr>
              <a:t>Riessler</a:t>
            </a:r>
            <a:r>
              <a:rPr lang="fi-FI" sz="1600" dirty="0">
                <a:solidFill>
                  <a:schemeClr val="tx1"/>
                </a:solidFill>
              </a:rPr>
              <a:t>, M. 2018a. Kola </a:t>
            </a:r>
            <a:r>
              <a:rPr lang="fi-FI" sz="1600" dirty="0" err="1">
                <a:solidFill>
                  <a:schemeClr val="tx1"/>
                </a:solidFill>
              </a:rPr>
              <a:t>Sámi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err="1">
                <a:solidFill>
                  <a:schemeClr val="tx1"/>
                </a:solidFill>
              </a:rPr>
              <a:t>Literature</a:t>
            </a:r>
            <a:r>
              <a:rPr lang="fi-FI" sz="1600" dirty="0">
                <a:solidFill>
                  <a:schemeClr val="tx1"/>
                </a:solidFill>
              </a:rPr>
              <a:t>. J. </a:t>
            </a:r>
            <a:r>
              <a:rPr lang="fi-FI" sz="1600" dirty="0" err="1">
                <a:solidFill>
                  <a:schemeClr val="tx1"/>
                </a:solidFill>
              </a:rPr>
              <a:t>Domokos</a:t>
            </a:r>
            <a:r>
              <a:rPr lang="fi-FI" sz="1600" dirty="0">
                <a:solidFill>
                  <a:schemeClr val="tx1"/>
                </a:solidFill>
              </a:rPr>
              <a:t> (ed</a:t>
            </a:r>
            <a:r>
              <a:rPr lang="fi-FI" sz="1600" i="1" dirty="0">
                <a:solidFill>
                  <a:schemeClr val="tx1"/>
                </a:solidFill>
              </a:rPr>
              <a:t>.), </a:t>
            </a:r>
            <a:r>
              <a:rPr lang="fi-FI" sz="1600" i="1" dirty="0">
                <a:solidFill>
                  <a:schemeClr val="tx1"/>
                </a:solidFill>
                <a:hlinkClick r:id="rId7"/>
              </a:rPr>
              <a:t>A </a:t>
            </a:r>
            <a:r>
              <a:rPr lang="se-FI" sz="1600" i="1" dirty="0">
                <a:solidFill>
                  <a:schemeClr val="tx1"/>
                </a:solidFill>
                <a:hlinkClick r:id="rId7"/>
              </a:rPr>
              <a:t>W</a:t>
            </a:r>
            <a:r>
              <a:rPr lang="fi-FI" sz="1600" i="1" dirty="0" err="1">
                <a:solidFill>
                  <a:schemeClr val="tx1"/>
                </a:solidFill>
                <a:hlinkClick r:id="rId7"/>
              </a:rPr>
              <a:t>riting</a:t>
            </a:r>
            <a:r>
              <a:rPr lang="fi-FI" sz="1600" i="1" dirty="0">
                <a:solidFill>
                  <a:schemeClr val="tx1"/>
                </a:solidFill>
                <a:hlinkClick r:id="rId7"/>
              </a:rPr>
              <a:t> </a:t>
            </a:r>
            <a:r>
              <a:rPr lang="fi-FI" sz="1600" i="1" dirty="0" err="1">
                <a:solidFill>
                  <a:schemeClr val="tx1"/>
                </a:solidFill>
                <a:hlinkClick r:id="rId7"/>
              </a:rPr>
              <a:t>Hand</a:t>
            </a:r>
            <a:r>
              <a:rPr lang="fi-FI" sz="1600" i="1" dirty="0">
                <a:solidFill>
                  <a:schemeClr val="tx1"/>
                </a:solidFill>
                <a:hlinkClick r:id="rId7"/>
              </a:rPr>
              <a:t> </a:t>
            </a:r>
            <a:r>
              <a:rPr lang="fi-FI" sz="1600" i="1" dirty="0" err="1">
                <a:solidFill>
                  <a:schemeClr val="tx1"/>
                </a:solidFill>
                <a:hlinkClick r:id="rId7"/>
              </a:rPr>
              <a:t>Reaches</a:t>
            </a:r>
            <a:r>
              <a:rPr lang="fi-FI" sz="1600" i="1" dirty="0">
                <a:solidFill>
                  <a:schemeClr val="tx1"/>
                </a:solidFill>
                <a:hlinkClick r:id="rId7"/>
              </a:rPr>
              <a:t> </a:t>
            </a:r>
            <a:r>
              <a:rPr lang="fi-FI" sz="1600" i="1" dirty="0" err="1">
                <a:solidFill>
                  <a:schemeClr val="tx1"/>
                </a:solidFill>
                <a:hlinkClick r:id="rId7"/>
              </a:rPr>
              <a:t>Further</a:t>
            </a:r>
            <a:r>
              <a:rPr lang="fi-FI" sz="1600" i="1" dirty="0">
                <a:solidFill>
                  <a:schemeClr val="tx1"/>
                </a:solidFill>
                <a:hlinkClick r:id="rId7"/>
              </a:rPr>
              <a:t> ”</a:t>
            </a:r>
            <a:r>
              <a:rPr lang="fi-FI" sz="1600" i="1" dirty="0" err="1">
                <a:solidFill>
                  <a:schemeClr val="tx1"/>
                </a:solidFill>
                <a:hlinkClick r:id="rId7"/>
              </a:rPr>
              <a:t>Čálli</a:t>
            </a:r>
            <a:r>
              <a:rPr lang="fi-FI" sz="1600" i="1" dirty="0">
                <a:solidFill>
                  <a:schemeClr val="tx1"/>
                </a:solidFill>
                <a:hlinkClick r:id="rId7"/>
              </a:rPr>
              <a:t> </a:t>
            </a:r>
            <a:r>
              <a:rPr lang="fi-FI" sz="1600" i="1" dirty="0" err="1">
                <a:solidFill>
                  <a:schemeClr val="tx1"/>
                </a:solidFill>
                <a:hlinkClick r:id="rId7"/>
              </a:rPr>
              <a:t>giehta</a:t>
            </a:r>
            <a:r>
              <a:rPr lang="fi-FI" sz="1600" i="1" dirty="0">
                <a:solidFill>
                  <a:schemeClr val="tx1"/>
                </a:solidFill>
                <a:hlinkClick r:id="rId7"/>
              </a:rPr>
              <a:t> olla </a:t>
            </a:r>
            <a:r>
              <a:rPr lang="fi-FI" sz="1600" i="1" dirty="0" err="1">
                <a:solidFill>
                  <a:schemeClr val="tx1"/>
                </a:solidFill>
                <a:hlinkClick r:id="rId7"/>
              </a:rPr>
              <a:t>guhkás</a:t>
            </a:r>
            <a:r>
              <a:rPr lang="fi-FI" sz="1600" i="1" dirty="0">
                <a:solidFill>
                  <a:schemeClr val="tx1"/>
                </a:solidFill>
                <a:hlinkClick r:id="rId7"/>
              </a:rPr>
              <a:t>”: </a:t>
            </a:r>
            <a:r>
              <a:rPr lang="fi-FI" sz="1600" i="1" dirty="0" err="1">
                <a:solidFill>
                  <a:schemeClr val="tx1"/>
                </a:solidFill>
                <a:hlinkClick r:id="rId7"/>
              </a:rPr>
              <a:t>Recommendations</a:t>
            </a:r>
            <a:r>
              <a:rPr lang="fi-FI" sz="1600" i="1" dirty="0">
                <a:solidFill>
                  <a:schemeClr val="tx1"/>
                </a:solidFill>
                <a:hlinkClick r:id="rId7"/>
              </a:rPr>
              <a:t> for </a:t>
            </a:r>
            <a:r>
              <a:rPr lang="fi-FI" sz="1600" i="1" dirty="0" err="1">
                <a:solidFill>
                  <a:schemeClr val="tx1"/>
                </a:solidFill>
                <a:hlinkClick r:id="rId7"/>
              </a:rPr>
              <a:t>the</a:t>
            </a:r>
            <a:r>
              <a:rPr lang="fi-FI" sz="1600" i="1" dirty="0">
                <a:solidFill>
                  <a:schemeClr val="tx1"/>
                </a:solidFill>
                <a:hlinkClick r:id="rId7"/>
              </a:rPr>
              <a:t> </a:t>
            </a:r>
            <a:r>
              <a:rPr lang="fi-FI" sz="1600" i="1" dirty="0" err="1">
                <a:solidFill>
                  <a:schemeClr val="tx1"/>
                </a:solidFill>
                <a:hlinkClick r:id="rId7"/>
              </a:rPr>
              <a:t>Improvement</a:t>
            </a:r>
            <a:r>
              <a:rPr lang="fi-FI" sz="1600" i="1" dirty="0">
                <a:solidFill>
                  <a:schemeClr val="tx1"/>
                </a:solidFill>
                <a:hlinkClick r:id="rId7"/>
              </a:rPr>
              <a:t> in </a:t>
            </a:r>
            <a:r>
              <a:rPr lang="fi-FI" sz="1600" i="1" dirty="0" err="1">
                <a:solidFill>
                  <a:schemeClr val="tx1"/>
                </a:solidFill>
                <a:hlinkClick r:id="rId7"/>
              </a:rPr>
              <a:t>the</a:t>
            </a:r>
            <a:r>
              <a:rPr lang="fi-FI" sz="1600" i="1" dirty="0">
                <a:solidFill>
                  <a:schemeClr val="tx1"/>
                </a:solidFill>
                <a:hlinkClick r:id="rId7"/>
              </a:rPr>
              <a:t> </a:t>
            </a:r>
            <a:r>
              <a:rPr lang="fi-FI" sz="1600" i="1" dirty="0" err="1">
                <a:solidFill>
                  <a:schemeClr val="tx1"/>
                </a:solidFill>
                <a:hlinkClick r:id="rId7"/>
              </a:rPr>
              <a:t>Sámi</a:t>
            </a:r>
            <a:r>
              <a:rPr lang="fi-FI" sz="1600" i="1" dirty="0">
                <a:solidFill>
                  <a:schemeClr val="tx1"/>
                </a:solidFill>
                <a:hlinkClick r:id="rId7"/>
              </a:rPr>
              <a:t> </a:t>
            </a:r>
            <a:r>
              <a:rPr lang="fi-FI" sz="1600" i="1" dirty="0" err="1">
                <a:solidFill>
                  <a:schemeClr val="tx1"/>
                </a:solidFill>
                <a:hlinkClick r:id="rId7"/>
              </a:rPr>
              <a:t>Literary</a:t>
            </a:r>
            <a:r>
              <a:rPr lang="fi-FI" sz="1600" i="1" dirty="0">
                <a:solidFill>
                  <a:schemeClr val="tx1"/>
                </a:solidFill>
                <a:hlinkClick r:id="rId7"/>
              </a:rPr>
              <a:t> </a:t>
            </a:r>
            <a:r>
              <a:rPr lang="fi-FI" sz="1600" i="1" dirty="0" err="1">
                <a:solidFill>
                  <a:schemeClr val="tx1"/>
                </a:solidFill>
                <a:hlinkClick r:id="rId7"/>
              </a:rPr>
              <a:t>Field</a:t>
            </a:r>
            <a:r>
              <a:rPr lang="fi-FI" sz="1600" i="1" dirty="0">
                <a:solidFill>
                  <a:schemeClr val="tx1"/>
                </a:solidFill>
                <a:hlinkClick r:id="rId7"/>
              </a:rPr>
              <a:t>. </a:t>
            </a:r>
            <a:r>
              <a:rPr lang="fi-FI" sz="1600" dirty="0">
                <a:solidFill>
                  <a:schemeClr val="tx1"/>
                </a:solidFill>
              </a:rPr>
              <a:t>Helsinki, 73–78.</a:t>
            </a:r>
          </a:p>
          <a:p>
            <a:pPr indent="-305435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fi-FI" sz="1600" dirty="0" err="1">
                <a:solidFill>
                  <a:schemeClr val="tx1"/>
                </a:solidFill>
              </a:rPr>
              <a:t>Riessler</a:t>
            </a:r>
            <a:r>
              <a:rPr lang="fi-FI" sz="1600" dirty="0">
                <a:solidFill>
                  <a:schemeClr val="tx1"/>
                </a:solidFill>
              </a:rPr>
              <a:t>, M. 2018b. </a:t>
            </a:r>
            <a:r>
              <a:rPr lang="fi-FI" sz="1600" dirty="0" err="1">
                <a:solidFill>
                  <a:schemeClr val="tx1"/>
                </a:solidFill>
              </a:rPr>
              <a:t>Skolt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err="1">
                <a:solidFill>
                  <a:schemeClr val="tx1"/>
                </a:solidFill>
              </a:rPr>
              <a:t>Sámi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err="1">
                <a:solidFill>
                  <a:schemeClr val="tx1"/>
                </a:solidFill>
              </a:rPr>
              <a:t>Literature</a:t>
            </a:r>
            <a:r>
              <a:rPr lang="fi-FI" sz="1600" dirty="0">
                <a:solidFill>
                  <a:schemeClr val="tx1"/>
                </a:solidFill>
              </a:rPr>
              <a:t>. </a:t>
            </a:r>
            <a:r>
              <a:rPr lang="fi-FI" sz="1600" i="1" dirty="0">
                <a:solidFill>
                  <a:schemeClr val="tx1"/>
                </a:solidFill>
              </a:rPr>
              <a:t>A </a:t>
            </a:r>
            <a:r>
              <a:rPr lang="fi-FI" sz="1600" i="1" dirty="0" err="1">
                <a:solidFill>
                  <a:schemeClr val="tx1"/>
                </a:solidFill>
              </a:rPr>
              <a:t>Writing</a:t>
            </a:r>
            <a:r>
              <a:rPr lang="fi-FI" sz="1600" i="1" dirty="0">
                <a:solidFill>
                  <a:schemeClr val="tx1"/>
                </a:solidFill>
              </a:rPr>
              <a:t> </a:t>
            </a:r>
            <a:r>
              <a:rPr lang="fi-FI" sz="1600" i="1" dirty="0" err="1">
                <a:solidFill>
                  <a:schemeClr val="tx1"/>
                </a:solidFill>
              </a:rPr>
              <a:t>Hand</a:t>
            </a:r>
            <a:r>
              <a:rPr lang="fi-FI" sz="1600" i="1" dirty="0">
                <a:solidFill>
                  <a:schemeClr val="tx1"/>
                </a:solidFill>
              </a:rPr>
              <a:t> </a:t>
            </a:r>
            <a:r>
              <a:rPr lang="fi-FI" sz="1600" i="1" dirty="0" err="1">
                <a:solidFill>
                  <a:schemeClr val="tx1"/>
                </a:solidFill>
              </a:rPr>
              <a:t>Reaches</a:t>
            </a:r>
            <a:r>
              <a:rPr lang="fi-FI" sz="1600" i="1" dirty="0">
                <a:solidFill>
                  <a:schemeClr val="tx1"/>
                </a:solidFill>
              </a:rPr>
              <a:t> </a:t>
            </a:r>
            <a:r>
              <a:rPr lang="fi-FI" sz="1600" i="1" dirty="0" err="1">
                <a:solidFill>
                  <a:schemeClr val="tx1"/>
                </a:solidFill>
              </a:rPr>
              <a:t>Further</a:t>
            </a:r>
            <a:r>
              <a:rPr lang="fi-FI" sz="1600" i="1" dirty="0">
                <a:solidFill>
                  <a:schemeClr val="tx1"/>
                </a:solidFill>
              </a:rPr>
              <a:t>, </a:t>
            </a:r>
            <a:r>
              <a:rPr lang="fi-FI" sz="1600" dirty="0">
                <a:solidFill>
                  <a:schemeClr val="tx1"/>
                </a:solidFill>
              </a:rPr>
              <a:t>67–71.</a:t>
            </a:r>
          </a:p>
          <a:p>
            <a:pPr indent="-305435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sz="1600" dirty="0" err="1">
                <a:solidFill>
                  <a:schemeClr val="tx1"/>
                </a:solidFill>
              </a:rPr>
              <a:t>Шеллер</a:t>
            </a:r>
            <a:r>
              <a:rPr lang="fi-FI" sz="1600" dirty="0">
                <a:solidFill>
                  <a:schemeClr val="tx1"/>
                </a:solidFill>
              </a:rPr>
              <a:t>, </a:t>
            </a:r>
            <a:r>
              <a:rPr lang="ru-RU" sz="1600" dirty="0">
                <a:solidFill>
                  <a:schemeClr val="tx1"/>
                </a:solidFill>
              </a:rPr>
              <a:t>Э</a:t>
            </a:r>
            <a:r>
              <a:rPr lang="fi-FI" sz="1600" dirty="0">
                <a:solidFill>
                  <a:schemeClr val="tx1"/>
                </a:solidFill>
              </a:rPr>
              <a:t>. 2010. </a:t>
            </a:r>
            <a:r>
              <a:rPr lang="ru-RU" sz="1600" dirty="0">
                <a:solidFill>
                  <a:schemeClr val="tx1"/>
                </a:solidFill>
              </a:rPr>
              <a:t>Ситуация саамских языков в России. </a:t>
            </a:r>
            <a:r>
              <a:rPr lang="ru-RU" sz="1600" i="1" dirty="0">
                <a:solidFill>
                  <a:schemeClr val="tx1"/>
                </a:solidFill>
              </a:rPr>
              <a:t>Наука и бизнес на Мурмане </a:t>
            </a:r>
            <a:r>
              <a:rPr lang="ru-RU" sz="1600" dirty="0">
                <a:solidFill>
                  <a:schemeClr val="tx1"/>
                </a:solidFill>
              </a:rPr>
              <a:t>69:2,</a:t>
            </a:r>
            <a:r>
              <a:rPr lang="fi-FI" sz="1600" dirty="0">
                <a:solidFill>
                  <a:schemeClr val="tx1"/>
                </a:solidFill>
              </a:rPr>
              <a:t>15–27.</a:t>
            </a:r>
            <a:endParaRPr lang="ru-RU" sz="1600" dirty="0">
              <a:solidFill>
                <a:srgbClr val="66C8E3"/>
              </a:solidFill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indent="-305435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66C8E3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Проект Северные соседи в Хельсинкском университете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663994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AB6E1D-6742-48EF-84A4-A9A3FC88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18" y="781430"/>
            <a:ext cx="3119120" cy="4639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2800" dirty="0" err="1">
                <a:solidFill>
                  <a:schemeClr val="tx1"/>
                </a:solidFill>
                <a:effectLst/>
              </a:rPr>
              <a:t>Русские</a:t>
            </a:r>
            <a:r>
              <a:rPr lang="en-US" sz="2800" dirty="0">
                <a:solidFill>
                  <a:schemeClr val="tx1"/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</a:rPr>
              <a:t>саамы</a:t>
            </a:r>
            <a:r>
              <a:rPr lang="en-US" sz="2800" dirty="0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246CCD-443F-48B2-89F6-0BF56EAC1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418" y="1581836"/>
            <a:ext cx="3677919" cy="483091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63525" indent="-225425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effectLst/>
              </a:rPr>
              <a:t>Один </a:t>
            </a:r>
            <a:r>
              <a:rPr lang="en-US" dirty="0" err="1">
                <a:solidFill>
                  <a:schemeClr val="tx1"/>
                </a:solidFill>
                <a:effectLst/>
              </a:rPr>
              <a:t>из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малочисленных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северных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коренных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народов</a:t>
            </a:r>
            <a:r>
              <a:rPr lang="en-US" dirty="0">
                <a:solidFill>
                  <a:schemeClr val="tx1"/>
                </a:solidFill>
                <a:effectLst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</a:rPr>
              <a:t>численность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мен</a:t>
            </a:r>
            <a:r>
              <a:rPr lang="ru-RU" dirty="0">
                <a:solidFill>
                  <a:schemeClr val="tx1"/>
                </a:solidFill>
                <a:effectLst/>
              </a:rPr>
              <a:t>е</a:t>
            </a:r>
            <a:r>
              <a:rPr lang="en-US" dirty="0">
                <a:solidFill>
                  <a:schemeClr val="tx1"/>
                </a:solidFill>
                <a:effectLst/>
              </a:rPr>
              <a:t>е 2000 </a:t>
            </a:r>
            <a:r>
              <a:rPr lang="en-US" dirty="0" err="1">
                <a:solidFill>
                  <a:schemeClr val="tx1"/>
                </a:solidFill>
                <a:effectLst/>
              </a:rPr>
              <a:t>человек</a:t>
            </a:r>
            <a:endParaRPr lang="ru-RU" dirty="0">
              <a:solidFill>
                <a:schemeClr val="tx1"/>
              </a:solidFill>
              <a:effectLst/>
            </a:endParaRPr>
          </a:p>
          <a:p>
            <a:pPr marL="263525" indent="-225425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  <a:effectLst/>
              </a:rPr>
              <a:t>Ж</a:t>
            </a:r>
            <a:r>
              <a:rPr lang="en-US" dirty="0" err="1">
                <a:solidFill>
                  <a:schemeClr val="tx1"/>
                </a:solidFill>
                <a:effectLst/>
              </a:rPr>
              <a:t>ив</a:t>
            </a:r>
            <a:r>
              <a:rPr lang="ru-RU" dirty="0">
                <a:solidFill>
                  <a:schemeClr val="tx1"/>
                </a:solidFill>
                <a:effectLst/>
              </a:rPr>
              <a:t>у</a:t>
            </a:r>
            <a:r>
              <a:rPr lang="en-US" dirty="0">
                <a:solidFill>
                  <a:schemeClr val="tx1"/>
                </a:solidFill>
                <a:effectLst/>
              </a:rPr>
              <a:t>т </a:t>
            </a:r>
            <a:r>
              <a:rPr lang="en-US" dirty="0" err="1">
                <a:solidFill>
                  <a:schemeClr val="tx1"/>
                </a:solidFill>
                <a:effectLst/>
              </a:rPr>
              <a:t>на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Кольском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полуострове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>
                <a:solidFill>
                  <a:schemeClr val="tx1"/>
                </a:solidFill>
                <a:effectLst/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chemeClr val="tx1"/>
                </a:solidFill>
                <a:effectLst/>
                <a:sym typeface="Wingdings" panose="05000000000000000000" pitchFamily="2" charset="2"/>
              </a:rPr>
              <a:t>кольские</a:t>
            </a:r>
            <a:r>
              <a:rPr lang="en-US" dirty="0">
                <a:solidFill>
                  <a:schemeClr val="tx1"/>
                </a:solidFill>
                <a:effectLst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sym typeface="Wingdings" panose="05000000000000000000" pitchFamily="2" charset="2"/>
              </a:rPr>
              <a:t>саамы</a:t>
            </a:r>
            <a:endParaRPr lang="ru-RU" dirty="0"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  <a:p>
            <a:pPr marL="263525" indent="-225425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effectLst/>
              </a:rPr>
              <a:t>В Северных странах 60 000 – 80 000 саамов</a:t>
            </a:r>
            <a:endParaRPr lang="ru-RU" dirty="0"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  <a:p>
            <a:pPr marL="263525" indent="-225425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  <a:effectLst/>
              </a:rPr>
              <a:t>О</a:t>
            </a:r>
            <a:r>
              <a:rPr lang="en-US" dirty="0" err="1">
                <a:solidFill>
                  <a:schemeClr val="tx1"/>
                </a:solidFill>
                <a:effectLst/>
              </a:rPr>
              <a:t>тносят</a:t>
            </a:r>
            <a:r>
              <a:rPr lang="ru-RU" dirty="0" err="1">
                <a:solidFill>
                  <a:schemeClr val="tx1"/>
                </a:solidFill>
                <a:effectLst/>
              </a:rPr>
              <a:t>ся</a:t>
            </a:r>
            <a:r>
              <a:rPr lang="en-US" dirty="0">
                <a:solidFill>
                  <a:schemeClr val="tx1"/>
                </a:solidFill>
                <a:effectLst/>
              </a:rPr>
              <a:t> к </a:t>
            </a:r>
            <a:r>
              <a:rPr lang="en-US" dirty="0" err="1">
                <a:solidFill>
                  <a:schemeClr val="tx1"/>
                </a:solidFill>
                <a:effectLst/>
              </a:rPr>
              <a:t>уральским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народам</a:t>
            </a:r>
            <a:r>
              <a:rPr lang="en-US" dirty="0">
                <a:solidFill>
                  <a:schemeClr val="tx1"/>
                </a:solidFill>
                <a:effectLst/>
              </a:rPr>
              <a:t> (</a:t>
            </a:r>
            <a:r>
              <a:rPr lang="en-US" dirty="0" err="1">
                <a:solidFill>
                  <a:schemeClr val="tx1"/>
                </a:solidFill>
                <a:effectLst/>
              </a:rPr>
              <a:t>фин</a:t>
            </a:r>
            <a:r>
              <a:rPr lang="ru-RU" dirty="0">
                <a:solidFill>
                  <a:schemeClr val="tx1"/>
                </a:solidFill>
                <a:effectLst/>
              </a:rPr>
              <a:t>н</a:t>
            </a:r>
            <a:r>
              <a:rPr lang="en-US" dirty="0">
                <a:solidFill>
                  <a:schemeClr val="tx1"/>
                </a:solidFill>
                <a:effectLst/>
              </a:rPr>
              <a:t>о-</a:t>
            </a:r>
            <a:r>
              <a:rPr lang="en-US" dirty="0" err="1">
                <a:solidFill>
                  <a:schemeClr val="tx1"/>
                </a:solidFill>
                <a:effectLst/>
              </a:rPr>
              <a:t>угорским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народам</a:t>
            </a:r>
            <a:r>
              <a:rPr lang="en-US" dirty="0">
                <a:solidFill>
                  <a:schemeClr val="tx1"/>
                </a:solidFill>
                <a:effectLst/>
              </a:rPr>
              <a:t>) и </a:t>
            </a:r>
            <a:r>
              <a:rPr lang="en-US" dirty="0" err="1">
                <a:solidFill>
                  <a:schemeClr val="tx1"/>
                </a:solidFill>
                <a:effectLst/>
              </a:rPr>
              <a:t>уральским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языкам</a:t>
            </a:r>
            <a:r>
              <a:rPr lang="en-US" dirty="0">
                <a:solidFill>
                  <a:schemeClr val="tx1"/>
                </a:solidFill>
                <a:effectLst/>
              </a:rPr>
              <a:t> (</a:t>
            </a:r>
            <a:r>
              <a:rPr lang="en-US" dirty="0" err="1">
                <a:solidFill>
                  <a:schemeClr val="tx1"/>
                </a:solidFill>
                <a:effectLst/>
              </a:rPr>
              <a:t>фин</a:t>
            </a:r>
            <a:r>
              <a:rPr lang="ru-RU" dirty="0">
                <a:solidFill>
                  <a:schemeClr val="tx1"/>
                </a:solidFill>
                <a:effectLst/>
              </a:rPr>
              <a:t>н</a:t>
            </a:r>
            <a:r>
              <a:rPr lang="en-US" dirty="0">
                <a:solidFill>
                  <a:schemeClr val="tx1"/>
                </a:solidFill>
                <a:effectLst/>
              </a:rPr>
              <a:t>о-</a:t>
            </a:r>
            <a:r>
              <a:rPr lang="en-US" dirty="0" err="1">
                <a:solidFill>
                  <a:schemeClr val="tx1"/>
                </a:solidFill>
                <a:effectLst/>
              </a:rPr>
              <a:t>угорским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языкам</a:t>
            </a:r>
            <a:r>
              <a:rPr lang="en-US" dirty="0">
                <a:solidFill>
                  <a:schemeClr val="tx1"/>
                </a:solidFill>
                <a:effectLst/>
              </a:rPr>
              <a:t>)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6" name="Sisällön paikkamerkki 5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4215F17E-E3A3-4C96-ABF8-AEEA97D122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7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  <p:cxnSp>
        <p:nvCxnSpPr>
          <p:cNvPr id="8" name="Suora nuoliyhdysviiva 7">
            <a:extLst>
              <a:ext uri="{FF2B5EF4-FFF2-40B4-BE49-F238E27FC236}">
                <a16:creationId xmlns:a16="http://schemas.microsoft.com/office/drawing/2014/main" id="{B28A72E0-824F-4E4C-B636-82D992AE6AE9}"/>
              </a:ext>
            </a:extLst>
          </p:cNvPr>
          <p:cNvCxnSpPr>
            <a:cxnSpLocks/>
          </p:cNvCxnSpPr>
          <p:nvPr/>
        </p:nvCxnSpPr>
        <p:spPr>
          <a:xfrm flipH="1">
            <a:off x="9540239" y="406400"/>
            <a:ext cx="325120" cy="37503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ruutu 8">
            <a:extLst>
              <a:ext uri="{FF2B5EF4-FFF2-40B4-BE49-F238E27FC236}">
                <a16:creationId xmlns:a16="http://schemas.microsoft.com/office/drawing/2014/main" id="{EADCBD4D-34A9-4E26-BA57-47C29C71E2E8}"/>
              </a:ext>
            </a:extLst>
          </p:cNvPr>
          <p:cNvSpPr txBox="1"/>
          <p:nvPr/>
        </p:nvSpPr>
        <p:spPr>
          <a:xfrm>
            <a:off x="6532880" y="1397170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Северные страны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E52A2D1-00C6-4870-97BF-F510DDCD53D0}"/>
              </a:ext>
            </a:extLst>
          </p:cNvPr>
          <p:cNvSpPr txBox="1"/>
          <p:nvPr/>
        </p:nvSpPr>
        <p:spPr>
          <a:xfrm>
            <a:off x="9865359" y="54265"/>
            <a:ext cx="2326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Кольский полуостров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14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D63FD9-DC95-4B82-92FF-E081D3846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533399"/>
            <a:ext cx="3281344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ru-RU" sz="2800" dirty="0">
                <a:solidFill>
                  <a:schemeClr val="tx1"/>
                </a:solidFill>
                <a:effectLst/>
              </a:rPr>
              <a:t>Современная ситуация</a:t>
            </a:r>
            <a:endParaRPr lang="en-US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C85F85E-2473-40F4-86BB-30A2B7CAF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1" y="1851797"/>
            <a:ext cx="3515662" cy="4571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6900" indent="0">
              <a:buNone/>
            </a:pPr>
            <a:r>
              <a:rPr lang="ru-RU" dirty="0">
                <a:solidFill>
                  <a:schemeClr val="tx1"/>
                </a:solidFill>
                <a:effectLst/>
              </a:rPr>
              <a:t>Радикальные изменения в течение ХХ века</a:t>
            </a:r>
            <a:endParaRPr lang="en-US" dirty="0">
              <a:solidFill>
                <a:schemeClr val="tx1"/>
              </a:solidFill>
              <a:effectLst/>
            </a:endParaRPr>
          </a:p>
          <a:p>
            <a:pPr marL="263525" indent="-225425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  <a:effectLst/>
              </a:rPr>
              <a:t>Традиционные промысли – оленеводство, рыболовство и охота</a:t>
            </a:r>
            <a:endParaRPr lang="en-US" dirty="0">
              <a:solidFill>
                <a:schemeClr val="tx1"/>
              </a:solidFill>
              <a:effectLst/>
            </a:endParaRPr>
          </a:p>
          <a:p>
            <a:pPr marL="263525" indent="-225425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  <a:effectLst/>
              </a:rPr>
              <a:t>Резкая урбанизация и индустриализация Мурманской области, </a:t>
            </a:r>
            <a:r>
              <a:rPr lang="ru-RU" dirty="0">
                <a:solidFill>
                  <a:schemeClr val="tx1"/>
                </a:solidFill>
                <a:effectLst/>
                <a:sym typeface="Wingdings" panose="05000000000000000000" pitchFamily="2" charset="2"/>
              </a:rPr>
              <a:t>производственное переселение</a:t>
            </a:r>
          </a:p>
          <a:p>
            <a:pPr marL="263525" indent="-225425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  <a:effectLst/>
                <a:sym typeface="Wingdings" panose="05000000000000000000" pitchFamily="2" charset="2"/>
              </a:rPr>
              <a:t>Составляют лишь 0.2% из общей численности населения области</a:t>
            </a:r>
            <a:endParaRPr lang="ru-RU" dirty="0">
              <a:solidFill>
                <a:schemeClr val="tx1"/>
              </a:solidFill>
              <a:effectLst/>
            </a:endParaRPr>
          </a:p>
          <a:p>
            <a:pPr marL="263525" indent="-225425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en-US" sz="1800" dirty="0">
              <a:solidFill>
                <a:schemeClr val="tx1"/>
              </a:solidFill>
            </a:endParaRPr>
          </a:p>
          <a:p>
            <a:pPr marL="36900" indent="0">
              <a:buNone/>
            </a:pPr>
            <a:endParaRPr lang="en-US" sz="1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10" name="Sisällön paikkamerkki 9" descr="Kuva, joka sisältää kohteen puu, lumi, ulko, hiihtäminen&#10;&#10;Kuvaus luotu automaattisesti">
            <a:extLst>
              <a:ext uri="{FF2B5EF4-FFF2-40B4-BE49-F238E27FC236}">
                <a16:creationId xmlns:a16="http://schemas.microsoft.com/office/drawing/2014/main" id="{A7E3ACE3-31EC-4A24-A64A-08DEEF2DDF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" r="16237" b="2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733BAFBE-3A99-42D2-9926-5175498992C4}"/>
              </a:ext>
            </a:extLst>
          </p:cNvPr>
          <p:cNvSpPr txBox="1"/>
          <p:nvPr/>
        </p:nvSpPr>
        <p:spPr>
          <a:xfrm>
            <a:off x="6827520" y="5888504"/>
            <a:ext cx="526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Оленеводы в 1930-е годы. Фото: Государственный архив Мурманской области. 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3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isällön paikkamerkki 7" descr="Kuva, joka sisältää kohteen taivas, ulko, kaupunki, punainen&#10;&#10;Kuvaus luotu automaattisesti">
            <a:extLst>
              <a:ext uri="{FF2B5EF4-FFF2-40B4-BE49-F238E27FC236}">
                <a16:creationId xmlns:a16="http://schemas.microsoft.com/office/drawing/2014/main" id="{D9E17FE8-ECAB-4BE2-A332-7BF23D367A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2" b="1008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 useBgFill="1">
        <p:nvSpPr>
          <p:cNvPr id="16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-118536" y="1371603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C85F85E-2473-40F4-86BB-30A2B7CAF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0115" y="1071880"/>
            <a:ext cx="3549646" cy="47142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3525" marR="0" lvl="0" indent="-2254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Коллективизация оленеводства, переселение в города</a:t>
            </a:r>
          </a:p>
          <a:p>
            <a:pPr marL="263525" marR="0" lvl="0" indent="-2254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Нарушение традиционного образа саамской жизни, снижение количества носителей саамских языков </a:t>
            </a:r>
          </a:p>
          <a:p>
            <a:pPr marL="263525" marR="0" lvl="0" indent="-2254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/>
                <a:uLnTx/>
                <a:uFillTx/>
              </a:rPr>
              <a:t>Экологические последствия индустриализации</a:t>
            </a:r>
            <a:endParaRPr lang="en-US" dirty="0">
              <a:effectLst/>
            </a:endParaRPr>
          </a:p>
          <a:p>
            <a:pPr marL="36900" indent="0">
              <a:buFont typeface="Wingdings 2" charset="2"/>
              <a:buNone/>
            </a:pPr>
            <a:endParaRPr lang="en-US" sz="1600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33BAFBE-3A99-42D2-9926-5175498992C4}"/>
              </a:ext>
            </a:extLst>
          </p:cNvPr>
          <p:cNvSpPr txBox="1"/>
          <p:nvPr/>
        </p:nvSpPr>
        <p:spPr>
          <a:xfrm>
            <a:off x="5387350" y="6035566"/>
            <a:ext cx="4355741" cy="6857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rgbClr val="FFFFFF"/>
                </a:solidFill>
              </a:rPr>
              <a:t>Мурманск в 20</a:t>
            </a:r>
            <a:r>
              <a:rPr lang="se-FI" dirty="0">
                <a:solidFill>
                  <a:srgbClr val="FFFFFF"/>
                </a:solidFill>
              </a:rPr>
              <a:t>19</a:t>
            </a:r>
            <a:r>
              <a:rPr lang="ru-RU" dirty="0">
                <a:solidFill>
                  <a:srgbClr val="FFFFFF"/>
                </a:solidFill>
              </a:rPr>
              <a:t> году</a:t>
            </a:r>
            <a:r>
              <a:rPr lang="se-FI" dirty="0">
                <a:solidFill>
                  <a:srgbClr val="FFFFFF"/>
                </a:solidFill>
              </a:rPr>
              <a:t>.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900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3A4C4BE9-9B5E-49BC-A1B4-E857DB782C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4446" cy="6881648"/>
          </a:xfrm>
        </p:spPr>
      </p:pic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6B4CEC78-0BB6-4793-9322-71ED90A8C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83054" y="1788161"/>
            <a:ext cx="2186569" cy="5428674"/>
          </a:xfrm>
        </p:spPr>
        <p:txBody>
          <a:bodyPr>
            <a:normAutofit fontScale="92500" lnSpcReduction="20000"/>
          </a:bodyPr>
          <a:lstStyle/>
          <a:p>
            <a:pPr marL="263525" indent="-22542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chemeClr val="tx1"/>
                </a:solidFill>
                <a:effectLst/>
              </a:rPr>
              <a:t>Колтта-саамский</a:t>
            </a:r>
          </a:p>
          <a:p>
            <a:pPr marL="263525" indent="-22542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chemeClr val="tx1"/>
                </a:solidFill>
                <a:effectLst/>
              </a:rPr>
              <a:t>Кильдинский</a:t>
            </a:r>
          </a:p>
          <a:p>
            <a:pPr marL="263525" indent="-22542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sz="2200" dirty="0" err="1">
                <a:solidFill>
                  <a:schemeClr val="tx1"/>
                </a:solidFill>
                <a:effectLst/>
              </a:rPr>
              <a:t>Йоганьгский</a:t>
            </a:r>
            <a:endParaRPr lang="se-FI" sz="2200" dirty="0">
              <a:solidFill>
                <a:schemeClr val="tx1"/>
              </a:solidFill>
              <a:effectLst/>
            </a:endParaRPr>
          </a:p>
          <a:p>
            <a:pPr marL="263525" indent="-22542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sz="2200" dirty="0" err="1">
                <a:solidFill>
                  <a:schemeClr val="tx1"/>
                </a:solidFill>
                <a:effectLst/>
              </a:rPr>
              <a:t>Бабинский</a:t>
            </a:r>
            <a:r>
              <a:rPr lang="ru-RU" sz="2200" dirty="0">
                <a:solidFill>
                  <a:schemeClr val="tx1"/>
                </a:solidFill>
                <a:effectLst/>
              </a:rPr>
              <a:t> †</a:t>
            </a:r>
          </a:p>
          <a:p>
            <a:pPr marL="38100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se-FI" sz="2200" dirty="0">
              <a:solidFill>
                <a:schemeClr val="tx1"/>
              </a:solidFill>
              <a:effectLst/>
            </a:endParaRPr>
          </a:p>
          <a:p>
            <a:pPr marL="36900" indent="0">
              <a:buNone/>
            </a:pPr>
            <a:r>
              <a:rPr lang="ru-RU" sz="2200" dirty="0">
                <a:solidFill>
                  <a:schemeClr val="tx1"/>
                </a:solidFill>
                <a:effectLst/>
              </a:rPr>
              <a:t>Все восточно-саамские языки находятся под серьезной угрозой исчезновения</a:t>
            </a:r>
          </a:p>
          <a:p>
            <a:pPr marL="36900" indent="0">
              <a:buNone/>
            </a:pPr>
            <a:r>
              <a:rPr lang="ru-RU" sz="2200" dirty="0">
                <a:solidFill>
                  <a:schemeClr val="tx1"/>
                </a:solidFill>
                <a:effectLst/>
              </a:rPr>
              <a:t>Положение саамских языков в Северных странах и в России</a:t>
            </a:r>
            <a:endParaRPr lang="se-FI" sz="2200" dirty="0">
              <a:solidFill>
                <a:schemeClr val="tx1"/>
              </a:solidFill>
              <a:effectLst/>
            </a:endParaRPr>
          </a:p>
          <a:p>
            <a:pPr marL="36900" indent="0">
              <a:buNone/>
            </a:pPr>
            <a:endParaRPr lang="se-FI" dirty="0">
              <a:solidFill>
                <a:schemeClr val="tx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9241B9A-A336-453F-8C8C-6750C7DAF7BE}"/>
              </a:ext>
            </a:extLst>
          </p:cNvPr>
          <p:cNvSpPr txBox="1"/>
          <p:nvPr/>
        </p:nvSpPr>
        <p:spPr>
          <a:xfrm>
            <a:off x="4183751" y="6268720"/>
            <a:ext cx="2044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Карта:</a:t>
            </a:r>
            <a:r>
              <a:rPr lang="se-FI" sz="1400" dirty="0">
                <a:solidFill>
                  <a:schemeClr val="bg1"/>
                </a:solidFill>
              </a:rPr>
              <a:t> Nordregio 2015</a:t>
            </a:r>
            <a:endParaRPr lang="fi-FI" sz="1400" dirty="0">
              <a:solidFill>
                <a:schemeClr val="bg1"/>
              </a:solidFill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B24E5EAE-4E8B-4A43-92ED-EE408B570A4A}"/>
              </a:ext>
            </a:extLst>
          </p:cNvPr>
          <p:cNvSpPr txBox="1"/>
          <p:nvPr/>
        </p:nvSpPr>
        <p:spPr>
          <a:xfrm>
            <a:off x="9883054" y="213360"/>
            <a:ext cx="21865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90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SzPct val="70000"/>
              <a:buFont typeface="Wingdings 2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uLnTx/>
                <a:uFillTx/>
                <a:ea typeface="+mn-ea"/>
                <a:cs typeface="+mn-cs"/>
              </a:rPr>
              <a:t>Саамские языки в России</a:t>
            </a:r>
            <a:endParaRPr kumimoji="0" lang="se-FI" sz="28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FF"/>
              </a:solidFill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776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isällön paikkamerkki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59AE373-3212-4ED1-915D-ADBA6B8675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590" y="0"/>
            <a:ext cx="3511409" cy="4966413"/>
          </a:xfr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5FEEDF32-2B28-4ACF-8F17-0D44CB7C716C}"/>
              </a:ext>
            </a:extLst>
          </p:cNvPr>
          <p:cNvSpPr txBox="1"/>
          <p:nvPr/>
        </p:nvSpPr>
        <p:spPr>
          <a:xfrm>
            <a:off x="141514" y="6270171"/>
            <a:ext cx="4027715" cy="391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pic>
        <p:nvPicPr>
          <p:cNvPr id="11" name="Kuva 1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51ED59A-5A28-4F05-AA4E-7224C1BE5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6" y="1905307"/>
            <a:ext cx="2655225" cy="4071345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37879988-5452-4DC7-A7F4-49F5158549AF}"/>
              </a:ext>
            </a:extLst>
          </p:cNvPr>
          <p:cNvSpPr txBox="1"/>
          <p:nvPr/>
        </p:nvSpPr>
        <p:spPr>
          <a:xfrm>
            <a:off x="192104" y="6100036"/>
            <a:ext cx="3118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Кильдинский перевод Евангелия от Матфея </a:t>
            </a:r>
            <a:r>
              <a:rPr lang="se-FI" dirty="0"/>
              <a:t>(1878)</a:t>
            </a:r>
            <a:endParaRPr lang="fi-FI" dirty="0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899B6AA6-DCBA-461B-AE5A-49E81A824ED5}"/>
              </a:ext>
            </a:extLst>
          </p:cNvPr>
          <p:cNvSpPr txBox="1"/>
          <p:nvPr/>
        </p:nvSpPr>
        <p:spPr>
          <a:xfrm>
            <a:off x="8680591" y="5092446"/>
            <a:ext cx="3369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«Мы против войны!» на современной кильдинской орфографии</a:t>
            </a:r>
            <a:r>
              <a:rPr lang="se-FI" dirty="0"/>
              <a:t> (</a:t>
            </a:r>
            <a:r>
              <a:rPr lang="ru-RU" dirty="0"/>
              <a:t>фото: М. </a:t>
            </a:r>
            <a:r>
              <a:rPr lang="ru-RU" dirty="0" err="1"/>
              <a:t>Левушканс</a:t>
            </a:r>
            <a:r>
              <a:rPr lang="ru-RU" dirty="0"/>
              <a:t>, текст: М. </a:t>
            </a:r>
            <a:r>
              <a:rPr lang="ru-RU" dirty="0" err="1"/>
              <a:t>Рисслер</a:t>
            </a:r>
            <a:r>
              <a:rPr lang="ru-RU" dirty="0"/>
              <a:t>)</a:t>
            </a:r>
            <a:endParaRPr lang="fi-FI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5BD0F4AC-CF4B-4CBD-ACF4-716699D0AADD}"/>
              </a:ext>
            </a:extLst>
          </p:cNvPr>
          <p:cNvSpPr txBox="1"/>
          <p:nvPr/>
        </p:nvSpPr>
        <p:spPr>
          <a:xfrm>
            <a:off x="191326" y="226793"/>
            <a:ext cx="3119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Становление русской саамской литературы</a:t>
            </a:r>
            <a:endParaRPr lang="fi-FI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BACDF58-D747-49BA-B39B-016850DF76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411159" y="919291"/>
            <a:ext cx="4801713" cy="4059237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F3016914-EC00-4F2D-8D26-29B472DFD9F3}"/>
              </a:ext>
            </a:extLst>
          </p:cNvPr>
          <p:cNvSpPr txBox="1"/>
          <p:nvPr/>
        </p:nvSpPr>
        <p:spPr>
          <a:xfrm>
            <a:off x="3411159" y="220028"/>
            <a:ext cx="4801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Читатель кильдинского букваря А. Антоновой в 1989 году. Фото: GoArctic.ru.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D30AA368-3373-458F-B0DE-B96925773E69}"/>
              </a:ext>
            </a:extLst>
          </p:cNvPr>
          <p:cNvSpPr txBox="1"/>
          <p:nvPr/>
        </p:nvSpPr>
        <p:spPr>
          <a:xfrm>
            <a:off x="3280898" y="5011668"/>
            <a:ext cx="50622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Настоящее появление саамской литературы начинается с последней трети ХХ века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Александра Антонова (1932–2017) – писательница, переводчица, преподавательница</a:t>
            </a:r>
          </a:p>
        </p:txBody>
      </p:sp>
    </p:spTree>
    <p:extLst>
      <p:ext uri="{BB962C8B-B14F-4D97-AF65-F5344CB8AC3E}">
        <p14:creationId xmlns:p14="http://schemas.microsoft.com/office/powerpoint/2010/main" val="2709748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02F65F2-9E7E-4025-BDC5-527D6850F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20427" y="2021840"/>
            <a:ext cx="6753413" cy="3901122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305435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Поэтесса Октябрина Воронова (1934–1990)</a:t>
            </a:r>
          </a:p>
          <a:p>
            <a:pPr indent="-305435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Творчество на русском и на </a:t>
            </a:r>
            <a:r>
              <a:rPr lang="ru-RU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йоканьгско</a:t>
            </a:r>
            <a:r>
              <a:rPr lang="ru-RU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-саамском языках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 (</a:t>
            </a:r>
            <a:r>
              <a:rPr lang="ru-RU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«Ялла» = «Жизнь»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, 1990)</a:t>
            </a:r>
          </a:p>
          <a:p>
            <a:pPr indent="-305435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Родилась в деревне </a:t>
            </a:r>
            <a:r>
              <a:rPr lang="ru-RU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Чальмны-Варрэ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, </a:t>
            </a:r>
            <a:r>
              <a:rPr lang="ru-RU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училась в Институте народов севера в Ленинграде, работала в посёлке Ревда </a:t>
            </a:r>
          </a:p>
          <a:p>
            <a:pPr indent="-305435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Матриархальная направленность, (автобиографическая) поэзия, влияние фольклора и мифологии</a:t>
            </a:r>
          </a:p>
          <a:p>
            <a:pPr indent="-305435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Северная природа</a:t>
            </a:r>
          </a:p>
          <a:p>
            <a:pPr indent="-305435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ru-RU" sz="22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pic>
        <p:nvPicPr>
          <p:cNvPr id="19" name="Picture 10">
            <a:extLst>
              <a:ext uri="{FF2B5EF4-FFF2-40B4-BE49-F238E27FC236}">
                <a16:creationId xmlns:a16="http://schemas.microsoft.com/office/drawing/2014/main" id="{559DF61F-9058-49C9-8F75-DC501F983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pic>
        <p:nvPicPr>
          <p:cNvPr id="6" name="Sisällön paikkamerkki 5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58EA3CC9-5A64-48AA-A705-6BA69D1867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5" b="3112"/>
          <a:stretch/>
        </p:blipFill>
        <p:spPr>
          <a:xfrm>
            <a:off x="-10649" y="0"/>
            <a:ext cx="4666881" cy="6857999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AD7DE20D-038A-4300-93C5-9821BEFEFB51}"/>
              </a:ext>
            </a:extLst>
          </p:cNvPr>
          <p:cNvSpPr txBox="1"/>
          <p:nvPr/>
        </p:nvSpPr>
        <p:spPr>
          <a:xfrm>
            <a:off x="4771323" y="6034722"/>
            <a:ext cx="6352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Октябрина Воронова выступает в Ловозере в 1980-е годы. Фото: В.М. Кузнецов.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AA44875-A272-40E1-84CD-C74CD8C73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900" y="269970"/>
            <a:ext cx="8182677" cy="9704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effectLst/>
              </a:rPr>
              <a:t>Характеристика и главные представители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кольско</a:t>
            </a:r>
            <a:r>
              <a:rPr lang="ru-RU" sz="2800" dirty="0">
                <a:solidFill>
                  <a:schemeClr val="tx1"/>
                </a:solidFill>
                <a:effectLst/>
              </a:rPr>
              <a:t>-саамской литературы</a:t>
            </a:r>
            <a:endParaRPr lang="en-US" sz="2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87037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02F65F2-9E7E-4025-BDC5-527D6850F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9053" y="591236"/>
            <a:ext cx="6807507" cy="567552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6513" indent="0">
              <a:buClr>
                <a:schemeClr val="tx1"/>
              </a:buClr>
              <a:buNone/>
            </a:pPr>
            <a:endParaRPr lang="ru-RU" sz="22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36513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/>
              </a:rPr>
              <a:t>Горы высятся строго вблизи и вдали 	</a:t>
            </a:r>
          </a:p>
          <a:p>
            <a:pPr marL="36513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/>
              </a:rPr>
              <a:t>Над вершинами снежными дымка парит</a:t>
            </a:r>
          </a:p>
          <a:p>
            <a:pPr marL="36513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/>
              </a:rPr>
              <a:t>И мне кажется: это ладони Земли</a:t>
            </a:r>
          </a:p>
          <a:p>
            <a:pPr marL="36513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/>
              </a:rPr>
              <a:t>(«Хочу остаться на земле», 1995)</a:t>
            </a:r>
          </a:p>
          <a:p>
            <a:pPr marL="36513" indent="0">
              <a:spcBef>
                <a:spcPts val="0"/>
              </a:spcBef>
              <a:buClr>
                <a:schemeClr val="tx1"/>
              </a:buClr>
              <a:buNone/>
            </a:pPr>
            <a:endParaRPr lang="ru-RU" sz="22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/>
            </a:endParaRPr>
          </a:p>
          <a:p>
            <a:pPr marL="36513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/>
              </a:rPr>
              <a:t>--</a:t>
            </a:r>
          </a:p>
          <a:p>
            <a:pPr marL="36513" indent="0">
              <a:spcBef>
                <a:spcPts val="0"/>
              </a:spcBef>
              <a:buClr>
                <a:schemeClr val="tx1"/>
              </a:buClr>
              <a:buNone/>
            </a:pPr>
            <a:endParaRPr lang="ru-RU" sz="22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/>
            </a:endParaRPr>
          </a:p>
          <a:p>
            <a:pPr marL="36513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/>
              </a:rPr>
              <a:t>И стоят деревца</a:t>
            </a:r>
          </a:p>
          <a:p>
            <a:pPr marL="36513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/>
              </a:rPr>
              <a:t>И звенят хрусталем что есть силы:</a:t>
            </a:r>
          </a:p>
          <a:p>
            <a:pPr marL="36513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/>
              </a:rPr>
              <a:t>- Ах, красивы ли мы? </a:t>
            </a:r>
          </a:p>
          <a:p>
            <a:pPr marL="36513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/>
              </a:rPr>
              <a:t>- Ну, конечно же, очень красивы!</a:t>
            </a:r>
          </a:p>
          <a:p>
            <a:pPr marL="36513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/>
              </a:rPr>
              <a:t>(«Хочу остаться на земле», 1995)</a:t>
            </a:r>
          </a:p>
          <a:p>
            <a:pPr marL="379413" indent="-342900">
              <a:buClr>
                <a:schemeClr val="tx1"/>
              </a:buClr>
              <a:buFontTx/>
              <a:buChar char="-"/>
            </a:pPr>
            <a:endParaRPr lang="ru-RU" sz="22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pic>
        <p:nvPicPr>
          <p:cNvPr id="19" name="Picture 10">
            <a:extLst>
              <a:ext uri="{FF2B5EF4-FFF2-40B4-BE49-F238E27FC236}">
                <a16:creationId xmlns:a16="http://schemas.microsoft.com/office/drawing/2014/main" id="{559DF61F-9058-49C9-8F75-DC501F983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pic>
        <p:nvPicPr>
          <p:cNvPr id="6" name="Sisällön paikkamerkki 5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58EA3CC9-5A64-48AA-A705-6BA69D1867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5" b="3112"/>
          <a:stretch/>
        </p:blipFill>
        <p:spPr>
          <a:xfrm>
            <a:off x="-10649" y="0"/>
            <a:ext cx="466688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39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FFC5641-19D6-4E61-8D6C-B0179EE76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2885" y="411648"/>
            <a:ext cx="4118423" cy="6334295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305435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/>
              </a:rPr>
              <a:t>Колтта-саамский писатель Аскольд Бажанов (1934–2012), творчество на русском языке</a:t>
            </a:r>
          </a:p>
          <a:p>
            <a:pPr indent="-305435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/>
              </a:rPr>
              <a:t>Сборники стихотворений «Солнце над тундрой» и «Стихи и поэмы о саамском крае» (2009), повесть «Белый олень» (1996)</a:t>
            </a:r>
          </a:p>
          <a:p>
            <a:pPr indent="-305435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/>
              </a:rPr>
              <a:t>Родился в деревне </a:t>
            </a:r>
            <a:r>
              <a:rPr lang="ru-RU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/>
              </a:rPr>
              <a:t>Нотозеро</a:t>
            </a:r>
            <a:r>
              <a:rPr lang="ru-RU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/>
              </a:rPr>
              <a:t>, учился в Ленинграде, работал в Ревде</a:t>
            </a:r>
            <a:endParaRPr 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/>
            </a:endParaRPr>
          </a:p>
          <a:p>
            <a:pPr indent="-305435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/>
              </a:rPr>
              <a:t>Темы: северная природа, утрата родного края, детство, война</a:t>
            </a:r>
          </a:p>
          <a:p>
            <a:pPr marL="37465" indent="0">
              <a:buClr>
                <a:schemeClr val="tx1"/>
              </a:buClr>
              <a:buNone/>
            </a:pPr>
            <a:endParaRPr lang="ru-RU" sz="22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37465" indent="0">
              <a:buClr>
                <a:schemeClr val="tx1"/>
              </a:buClr>
              <a:buNone/>
            </a:pPr>
            <a:endParaRPr lang="en-US" sz="22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6" name="Sisällön paikkamerkki 5" descr="Kuva, joka sisältää kohteen teksti, henkilö, poseeraaminen, ryhmä&#10;&#10;Kuvaus luotu automaattisesti">
            <a:extLst>
              <a:ext uri="{FF2B5EF4-FFF2-40B4-BE49-F238E27FC236}">
                <a16:creationId xmlns:a16="http://schemas.microsoft.com/office/drawing/2014/main" id="{8610EFED-3754-4144-BCE3-E3E56EE034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" r="17738" b="2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6DD9E135-B558-4F8E-B63F-F8839766D586}"/>
              </a:ext>
            </a:extLst>
          </p:cNvPr>
          <p:cNvSpPr txBox="1"/>
          <p:nvPr/>
        </p:nvSpPr>
        <p:spPr>
          <a:xfrm>
            <a:off x="458343" y="5741333"/>
            <a:ext cx="400431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ru-RU" dirty="0"/>
              <a:t>Аскольд Бажанов и школьники в деревне Лопарское в 1986 году. Фото: Роза ветров / Север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39453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uskekivi">
  <a:themeElements>
    <a:clrScheme name="Mukautettu 18">
      <a:dk1>
        <a:sysClr val="windowText" lastClr="000000"/>
      </a:dk1>
      <a:lt1>
        <a:srgbClr val="FFFFFF"/>
      </a:lt1>
      <a:dk2>
        <a:srgbClr val="4A845E"/>
      </a:dk2>
      <a:lt2>
        <a:srgbClr val="000000"/>
      </a:lt2>
      <a:accent1>
        <a:srgbClr val="26435D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315258"/>
      </a:accent6>
      <a:hlink>
        <a:srgbClr val="66C8E3"/>
      </a:hlink>
      <a:folHlink>
        <a:srgbClr val="B162A1"/>
      </a:folHlink>
    </a:clrScheme>
    <a:fontScheme name="Liuskekivi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iuskekiv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DAF6786F89C444B31E7A33504A0B67" ma:contentTypeVersion="12" ma:contentTypeDescription="Create a new document." ma:contentTypeScope="" ma:versionID="8236a3fd8f984aab664b223accac53e5">
  <xsd:schema xmlns:xsd="http://www.w3.org/2001/XMLSchema" xmlns:xs="http://www.w3.org/2001/XMLSchema" xmlns:p="http://schemas.microsoft.com/office/2006/metadata/properties" xmlns:ns3="6b11aeff-7bd0-4ad4-9d02-1c26ea60b469" xmlns:ns4="b6ae53cc-5c5e-408c-893f-a5007b1bd7d7" targetNamespace="http://schemas.microsoft.com/office/2006/metadata/properties" ma:root="true" ma:fieldsID="7a6b04aad8eef9e7bc032a2d5358f1d3" ns3:_="" ns4:_="">
    <xsd:import namespace="6b11aeff-7bd0-4ad4-9d02-1c26ea60b469"/>
    <xsd:import namespace="b6ae53cc-5c5e-408c-893f-a5007b1bd7d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11aeff-7bd0-4ad4-9d02-1c26ea60b4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ae53cc-5c5e-408c-893f-a5007b1bd7d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2E9226-EAB7-4577-93ED-F8493B2271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C42462-C5C2-4FCF-9963-ABDD035BD6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11aeff-7bd0-4ad4-9d02-1c26ea60b469"/>
    <ds:schemaRef ds:uri="b6ae53cc-5c5e-408c-893f-a5007b1bd7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9A410F-56E9-49DA-85D0-D575985C5832}">
  <ds:schemaRefs>
    <ds:schemaRef ds:uri="b6ae53cc-5c5e-408c-893f-a5007b1bd7d7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6b11aeff-7bd0-4ad4-9d02-1c26ea60b469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Liuskekivi</Template>
  <TotalTime>4156</TotalTime>
  <Words>823</Words>
  <Application>Microsoft Office PowerPoint</Application>
  <PresentationFormat>Laajakuva</PresentationFormat>
  <Paragraphs>80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Calibri</vt:lpstr>
      <vt:lpstr>Calisto MT</vt:lpstr>
      <vt:lpstr>Wingdings</vt:lpstr>
      <vt:lpstr>Wingdings 2</vt:lpstr>
      <vt:lpstr>Liuskekivi</vt:lpstr>
      <vt:lpstr>Саамская литература в СССР и России</vt:lpstr>
      <vt:lpstr>Русские саамы </vt:lpstr>
      <vt:lpstr>Современная ситуация</vt:lpstr>
      <vt:lpstr>PowerPoint-esitys</vt:lpstr>
      <vt:lpstr>PowerPoint-esitys</vt:lpstr>
      <vt:lpstr>PowerPoint-esitys</vt:lpstr>
      <vt:lpstr>Характеристика и главные представители кольско-саамской литературы</vt:lpstr>
      <vt:lpstr>PowerPoint-esitys</vt:lpstr>
      <vt:lpstr>PowerPoint-esitys</vt:lpstr>
      <vt:lpstr>Положение саамской литературы в России сегодня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Venäjänsaamelainen kirjallisuus</dc:title>
  <dc:creator>Klapuri, Tintti</dc:creator>
  <cp:lastModifiedBy>Klapuri, Tintti</cp:lastModifiedBy>
  <cp:revision>142</cp:revision>
  <dcterms:created xsi:type="dcterms:W3CDTF">2022-03-08T16:44:43Z</dcterms:created>
  <dcterms:modified xsi:type="dcterms:W3CDTF">2022-11-11T00:30:38Z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0x010100D4DAF6786F89C444B31E7A33504A0B67</vt:lpwstr>
  </property>
</Properties>
</file>